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289A05-652B-42B0-B032-B6F4D9A71F04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A4A163EE-C087-4DF2-8718-E301EF6F4631}">
      <dgm:prSet/>
      <dgm:spPr/>
      <dgm:t>
        <a:bodyPr/>
        <a:lstStyle/>
        <a:p>
          <a:r>
            <a:rPr lang="hr-HR" smtClean="0"/>
            <a:t>ZAPOSLITI SE</a:t>
          </a:r>
          <a:endParaRPr lang="bs-Latn-BA"/>
        </a:p>
      </dgm:t>
    </dgm:pt>
    <dgm:pt modelId="{165838FF-DA3D-48AA-9B43-E650314A1903}" type="parTrans" cxnId="{DC3CA290-EB96-4E0E-8EDD-3EC2291C4DA6}">
      <dgm:prSet/>
      <dgm:spPr/>
      <dgm:t>
        <a:bodyPr/>
        <a:lstStyle/>
        <a:p>
          <a:endParaRPr lang="bs-Latn-BA"/>
        </a:p>
      </dgm:t>
    </dgm:pt>
    <dgm:pt modelId="{8B5A3875-BE75-4E9E-866C-C9668D7B1F1F}" type="sibTrans" cxnId="{DC3CA290-EB96-4E0E-8EDD-3EC2291C4DA6}">
      <dgm:prSet/>
      <dgm:spPr/>
      <dgm:t>
        <a:bodyPr/>
        <a:lstStyle/>
        <a:p>
          <a:endParaRPr lang="bs-Latn-BA"/>
        </a:p>
      </dgm:t>
    </dgm:pt>
    <dgm:pt modelId="{07FD30E7-FB40-4D80-9F78-B5A2833F1E69}">
      <dgm:prSet/>
      <dgm:spPr/>
      <dgm:t>
        <a:bodyPr/>
        <a:lstStyle/>
        <a:p>
          <a:r>
            <a:rPr lang="hr-HR" smtClean="0"/>
            <a:t>NASTAVITI ŠKOLOVANJE</a:t>
          </a:r>
          <a:endParaRPr lang="bs-Latn-BA"/>
        </a:p>
      </dgm:t>
    </dgm:pt>
    <dgm:pt modelId="{73454C5E-2DF4-43FB-B1CC-C35459C9FCBB}" type="parTrans" cxnId="{A1DA7343-D7A5-4B6D-B208-A8FEE6962015}">
      <dgm:prSet/>
      <dgm:spPr/>
      <dgm:t>
        <a:bodyPr/>
        <a:lstStyle/>
        <a:p>
          <a:endParaRPr lang="bs-Latn-BA"/>
        </a:p>
      </dgm:t>
    </dgm:pt>
    <dgm:pt modelId="{58F8C3DE-46C3-44A5-BF81-F194B11D1715}" type="sibTrans" cxnId="{A1DA7343-D7A5-4B6D-B208-A8FEE6962015}">
      <dgm:prSet/>
      <dgm:spPr/>
      <dgm:t>
        <a:bodyPr/>
        <a:lstStyle/>
        <a:p>
          <a:endParaRPr lang="bs-Latn-BA"/>
        </a:p>
      </dgm:t>
    </dgm:pt>
    <dgm:pt modelId="{105B84DF-EBF8-4387-9DD8-B9B159590202}">
      <dgm:prSet/>
      <dgm:spPr/>
      <dgm:t>
        <a:bodyPr/>
        <a:lstStyle/>
        <a:p>
          <a:r>
            <a:rPr lang="hr-HR" smtClean="0"/>
            <a:t>STEĆI ZVANJE PA KASNIJE ODLUČITI O NASTAVKU ŠKOLOVANJA</a:t>
          </a:r>
          <a:endParaRPr lang="bs-Latn-BA"/>
        </a:p>
      </dgm:t>
    </dgm:pt>
    <dgm:pt modelId="{9D13D7CE-EF00-4E3E-BEB8-EB68FBE6FA01}" type="parTrans" cxnId="{8E5A8DA6-D1AD-46E7-871F-432272058D4F}">
      <dgm:prSet/>
      <dgm:spPr/>
      <dgm:t>
        <a:bodyPr/>
        <a:lstStyle/>
        <a:p>
          <a:endParaRPr lang="bs-Latn-BA"/>
        </a:p>
      </dgm:t>
    </dgm:pt>
    <dgm:pt modelId="{72BF0DD4-0ACF-4D6E-9D5F-17223E437CD9}" type="sibTrans" cxnId="{8E5A8DA6-D1AD-46E7-871F-432272058D4F}">
      <dgm:prSet/>
      <dgm:spPr/>
      <dgm:t>
        <a:bodyPr/>
        <a:lstStyle/>
        <a:p>
          <a:endParaRPr lang="bs-Latn-BA"/>
        </a:p>
      </dgm:t>
    </dgm:pt>
    <dgm:pt modelId="{8BB7200B-928A-4E7B-A694-66E0EFA5A6D4}" type="pres">
      <dgm:prSet presAssocID="{53289A05-652B-42B0-B032-B6F4D9A71F04}" presName="compositeShape" presStyleCnt="0">
        <dgm:presLayoutVars>
          <dgm:chMax val="7"/>
          <dgm:dir/>
          <dgm:resizeHandles val="exact"/>
        </dgm:presLayoutVars>
      </dgm:prSet>
      <dgm:spPr/>
    </dgm:pt>
    <dgm:pt modelId="{84671AEF-D65A-43D2-AD6A-5EBC57F9E32B}" type="pres">
      <dgm:prSet presAssocID="{A4A163EE-C087-4DF2-8718-E301EF6F4631}" presName="circ1" presStyleLbl="vennNode1" presStyleIdx="0" presStyleCnt="3" custScaleY="65064"/>
      <dgm:spPr/>
      <dgm:t>
        <a:bodyPr/>
        <a:lstStyle/>
        <a:p>
          <a:endParaRPr lang="bs-Latn-BA"/>
        </a:p>
      </dgm:t>
    </dgm:pt>
    <dgm:pt modelId="{E91FA1E0-16D7-4225-9337-5E193F9B0164}" type="pres">
      <dgm:prSet presAssocID="{A4A163EE-C087-4DF2-8718-E301EF6F463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BC4361BB-5C3B-423B-A8B2-63AA9D99C27D}" type="pres">
      <dgm:prSet presAssocID="{105B84DF-EBF8-4387-9DD8-B9B159590202}" presName="circ2" presStyleLbl="vennNode1" presStyleIdx="1" presStyleCnt="3" custScaleX="144686" custLinFactNeighborX="11257" custLinFactNeighborY="-2003"/>
      <dgm:spPr/>
      <dgm:t>
        <a:bodyPr/>
        <a:lstStyle/>
        <a:p>
          <a:endParaRPr lang="bs-Latn-BA"/>
        </a:p>
      </dgm:t>
    </dgm:pt>
    <dgm:pt modelId="{67B08879-22C1-4BD9-91DC-52FDEA24B687}" type="pres">
      <dgm:prSet presAssocID="{105B84DF-EBF8-4387-9DD8-B9B15959020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BF738E9-B758-4430-BBE6-B4694A6D0357}" type="pres">
      <dgm:prSet presAssocID="{07FD30E7-FB40-4D80-9F78-B5A2833F1E69}" presName="circ3" presStyleLbl="vennNode1" presStyleIdx="2" presStyleCnt="3" custScaleX="90850" custScaleY="75320" custLinFactNeighborX="-5033" custLinFactNeighborY="-9215"/>
      <dgm:spPr/>
      <dgm:t>
        <a:bodyPr/>
        <a:lstStyle/>
        <a:p>
          <a:endParaRPr lang="bs-Latn-BA"/>
        </a:p>
      </dgm:t>
    </dgm:pt>
    <dgm:pt modelId="{13217870-9316-4123-9BB4-F80082F06B32}" type="pres">
      <dgm:prSet presAssocID="{07FD30E7-FB40-4D80-9F78-B5A2833F1E6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DC3CA290-EB96-4E0E-8EDD-3EC2291C4DA6}" srcId="{53289A05-652B-42B0-B032-B6F4D9A71F04}" destId="{A4A163EE-C087-4DF2-8718-E301EF6F4631}" srcOrd="0" destOrd="0" parTransId="{165838FF-DA3D-48AA-9B43-E650314A1903}" sibTransId="{8B5A3875-BE75-4E9E-866C-C9668D7B1F1F}"/>
    <dgm:cxn modelId="{6E0891FD-AEB3-4B1E-822B-7D932A32EDA9}" type="presOf" srcId="{07FD30E7-FB40-4D80-9F78-B5A2833F1E69}" destId="{FBF738E9-B758-4430-BBE6-B4694A6D0357}" srcOrd="0" destOrd="0" presId="urn:microsoft.com/office/officeart/2005/8/layout/venn1"/>
    <dgm:cxn modelId="{A1DA7343-D7A5-4B6D-B208-A8FEE6962015}" srcId="{53289A05-652B-42B0-B032-B6F4D9A71F04}" destId="{07FD30E7-FB40-4D80-9F78-B5A2833F1E69}" srcOrd="2" destOrd="0" parTransId="{73454C5E-2DF4-43FB-B1CC-C35459C9FCBB}" sibTransId="{58F8C3DE-46C3-44A5-BF81-F194B11D1715}"/>
    <dgm:cxn modelId="{AC94872E-3E86-421F-85D1-1766159D2545}" type="presOf" srcId="{53289A05-652B-42B0-B032-B6F4D9A71F04}" destId="{8BB7200B-928A-4E7B-A694-66E0EFA5A6D4}" srcOrd="0" destOrd="0" presId="urn:microsoft.com/office/officeart/2005/8/layout/venn1"/>
    <dgm:cxn modelId="{8E5A8DA6-D1AD-46E7-871F-432272058D4F}" srcId="{53289A05-652B-42B0-B032-B6F4D9A71F04}" destId="{105B84DF-EBF8-4387-9DD8-B9B159590202}" srcOrd="1" destOrd="0" parTransId="{9D13D7CE-EF00-4E3E-BEB8-EB68FBE6FA01}" sibTransId="{72BF0DD4-0ACF-4D6E-9D5F-17223E437CD9}"/>
    <dgm:cxn modelId="{4B2A5969-D9CA-435A-95E2-FA6ADF43DD44}" type="presOf" srcId="{A4A163EE-C087-4DF2-8718-E301EF6F4631}" destId="{E91FA1E0-16D7-4225-9337-5E193F9B0164}" srcOrd="1" destOrd="0" presId="urn:microsoft.com/office/officeart/2005/8/layout/venn1"/>
    <dgm:cxn modelId="{7F7474A2-A150-42B0-ADC7-0162FA8500D4}" type="presOf" srcId="{07FD30E7-FB40-4D80-9F78-B5A2833F1E69}" destId="{13217870-9316-4123-9BB4-F80082F06B32}" srcOrd="1" destOrd="0" presId="urn:microsoft.com/office/officeart/2005/8/layout/venn1"/>
    <dgm:cxn modelId="{72E1BC7C-43F5-4332-9484-355F46F3232F}" type="presOf" srcId="{105B84DF-EBF8-4387-9DD8-B9B159590202}" destId="{67B08879-22C1-4BD9-91DC-52FDEA24B687}" srcOrd="1" destOrd="0" presId="urn:microsoft.com/office/officeart/2005/8/layout/venn1"/>
    <dgm:cxn modelId="{1F3CE011-E185-49D3-A732-34CC8CEA1842}" type="presOf" srcId="{A4A163EE-C087-4DF2-8718-E301EF6F4631}" destId="{84671AEF-D65A-43D2-AD6A-5EBC57F9E32B}" srcOrd="0" destOrd="0" presId="urn:microsoft.com/office/officeart/2005/8/layout/venn1"/>
    <dgm:cxn modelId="{3A903A14-C2B3-4262-AF36-E5B49F388110}" type="presOf" srcId="{105B84DF-EBF8-4387-9DD8-B9B159590202}" destId="{BC4361BB-5C3B-423B-A8B2-63AA9D99C27D}" srcOrd="0" destOrd="0" presId="urn:microsoft.com/office/officeart/2005/8/layout/venn1"/>
    <dgm:cxn modelId="{7AEE6022-3607-4D33-9EF1-3136D9437ED6}" type="presParOf" srcId="{8BB7200B-928A-4E7B-A694-66E0EFA5A6D4}" destId="{84671AEF-D65A-43D2-AD6A-5EBC57F9E32B}" srcOrd="0" destOrd="0" presId="urn:microsoft.com/office/officeart/2005/8/layout/venn1"/>
    <dgm:cxn modelId="{7BC1553F-8795-487A-92FB-0DD4253E46FE}" type="presParOf" srcId="{8BB7200B-928A-4E7B-A694-66E0EFA5A6D4}" destId="{E91FA1E0-16D7-4225-9337-5E193F9B0164}" srcOrd="1" destOrd="0" presId="urn:microsoft.com/office/officeart/2005/8/layout/venn1"/>
    <dgm:cxn modelId="{817167F3-9248-43D0-9D58-71AC6474F706}" type="presParOf" srcId="{8BB7200B-928A-4E7B-A694-66E0EFA5A6D4}" destId="{BC4361BB-5C3B-423B-A8B2-63AA9D99C27D}" srcOrd="2" destOrd="0" presId="urn:microsoft.com/office/officeart/2005/8/layout/venn1"/>
    <dgm:cxn modelId="{663F079D-D30D-4779-BE31-2D8C2A5253A2}" type="presParOf" srcId="{8BB7200B-928A-4E7B-A694-66E0EFA5A6D4}" destId="{67B08879-22C1-4BD9-91DC-52FDEA24B687}" srcOrd="3" destOrd="0" presId="urn:microsoft.com/office/officeart/2005/8/layout/venn1"/>
    <dgm:cxn modelId="{3614137B-225E-45C2-BA59-727080B83401}" type="presParOf" srcId="{8BB7200B-928A-4E7B-A694-66E0EFA5A6D4}" destId="{FBF738E9-B758-4430-BBE6-B4694A6D0357}" srcOrd="4" destOrd="0" presId="urn:microsoft.com/office/officeart/2005/8/layout/venn1"/>
    <dgm:cxn modelId="{377420E2-9829-476E-A33F-B7E17B017B44}" type="presParOf" srcId="{8BB7200B-928A-4E7B-A694-66E0EFA5A6D4}" destId="{13217870-9316-4123-9BB4-F80082F06B32}" srcOrd="5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671AEF-D65A-43D2-AD6A-5EBC57F9E32B}">
      <dsp:nvSpPr>
        <dsp:cNvPr id="0" name=""/>
        <dsp:cNvSpPr/>
      </dsp:nvSpPr>
      <dsp:spPr>
        <a:xfrm>
          <a:off x="1087949" y="317805"/>
          <a:ext cx="2937926" cy="191153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smtClean="0"/>
            <a:t>ZAPOSLITI SE</a:t>
          </a:r>
          <a:endParaRPr lang="bs-Latn-BA" sz="1900" kern="1200"/>
        </a:p>
      </dsp:txBody>
      <dsp:txXfrm>
        <a:off x="1479672" y="652323"/>
        <a:ext cx="2154479" cy="860189"/>
      </dsp:txXfrm>
    </dsp:sp>
    <dsp:sp modelId="{BC4361BB-5C3B-423B-A8B2-63AA9D99C27D}">
      <dsp:nvSpPr>
        <dsp:cNvPr id="0" name=""/>
        <dsp:cNvSpPr/>
      </dsp:nvSpPr>
      <dsp:spPr>
        <a:xfrm>
          <a:off x="1653887" y="1581965"/>
          <a:ext cx="4250768" cy="2937926"/>
        </a:xfrm>
        <a:prstGeom prst="ellipse">
          <a:avLst/>
        </a:prstGeom>
        <a:solidFill>
          <a:schemeClr val="accent2">
            <a:alpha val="50000"/>
            <a:hueOff val="-419062"/>
            <a:satOff val="-4829"/>
            <a:lumOff val="10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smtClean="0"/>
            <a:t>STEĆI ZVANJE PA KASNIJE ODLUČITI O NASTAVKU ŠKOLOVANJA</a:t>
          </a:r>
          <a:endParaRPr lang="bs-Latn-BA" sz="1900" kern="1200"/>
        </a:p>
      </dsp:txBody>
      <dsp:txXfrm>
        <a:off x="2953914" y="2340929"/>
        <a:ext cx="2550460" cy="1615859"/>
      </dsp:txXfrm>
    </dsp:sp>
    <dsp:sp modelId="{FBF738E9-B758-4430-BBE6-B4694A6D0357}">
      <dsp:nvSpPr>
        <dsp:cNvPr id="0" name=""/>
        <dsp:cNvSpPr/>
      </dsp:nvSpPr>
      <dsp:spPr>
        <a:xfrm>
          <a:off x="14391" y="1732622"/>
          <a:ext cx="2669106" cy="2212846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smtClean="0"/>
            <a:t>NASTAVITI ŠKOLOVANJE</a:t>
          </a:r>
          <a:endParaRPr lang="bs-Latn-BA" sz="1900" kern="1200"/>
        </a:p>
      </dsp:txBody>
      <dsp:txXfrm>
        <a:off x="265732" y="2304274"/>
        <a:ext cx="1601463" cy="1217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9CD-9936-472A-8BBD-0D4CC1F80427}" type="datetimeFigureOut">
              <a:rPr lang="sr-Latn-CS" smtClean="0"/>
              <a:pPr/>
              <a:t>24.4.2015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2CE5-7B3A-4B66-8FDB-EDB77934C7C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9CD-9936-472A-8BBD-0D4CC1F80427}" type="datetimeFigureOut">
              <a:rPr lang="sr-Latn-CS" smtClean="0"/>
              <a:pPr/>
              <a:t>24.4.2015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2CE5-7B3A-4B66-8FDB-EDB77934C7C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9CD-9936-472A-8BBD-0D4CC1F80427}" type="datetimeFigureOut">
              <a:rPr lang="sr-Latn-CS" smtClean="0"/>
              <a:pPr/>
              <a:t>24.4.2015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2CE5-7B3A-4B66-8FDB-EDB77934C7C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9CD-9936-472A-8BBD-0D4CC1F80427}" type="datetimeFigureOut">
              <a:rPr lang="sr-Latn-CS" smtClean="0"/>
              <a:pPr/>
              <a:t>24.4.2015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2CE5-7B3A-4B66-8FDB-EDB77934C7C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9CD-9936-472A-8BBD-0D4CC1F80427}" type="datetimeFigureOut">
              <a:rPr lang="sr-Latn-CS" smtClean="0"/>
              <a:pPr/>
              <a:t>24.4.2015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2CE5-7B3A-4B66-8FDB-EDB77934C7C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9CD-9936-472A-8BBD-0D4CC1F80427}" type="datetimeFigureOut">
              <a:rPr lang="sr-Latn-CS" smtClean="0"/>
              <a:pPr/>
              <a:t>24.4.2015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2CE5-7B3A-4B66-8FDB-EDB77934C7C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9CD-9936-472A-8BBD-0D4CC1F80427}" type="datetimeFigureOut">
              <a:rPr lang="sr-Latn-CS" smtClean="0"/>
              <a:pPr/>
              <a:t>24.4.2015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2CE5-7B3A-4B66-8FDB-EDB77934C7C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9CD-9936-472A-8BBD-0D4CC1F80427}" type="datetimeFigureOut">
              <a:rPr lang="sr-Latn-CS" smtClean="0"/>
              <a:pPr/>
              <a:t>24.4.2015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92CE5-7B3A-4B66-8FDB-EDB77934C7C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9CD-9936-472A-8BBD-0D4CC1F80427}" type="datetimeFigureOut">
              <a:rPr lang="sr-Latn-CS" smtClean="0"/>
              <a:pPr/>
              <a:t>24.4.2015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2CE5-7B3A-4B66-8FDB-EDB77934C7C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9CD-9936-472A-8BBD-0D4CC1F80427}" type="datetimeFigureOut">
              <a:rPr lang="sr-Latn-CS" smtClean="0"/>
              <a:pPr/>
              <a:t>24.4.2015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AD92CE5-7B3A-4B66-8FDB-EDB77934C7C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B6AA9CD-9936-472A-8BBD-0D4CC1F80427}" type="datetimeFigureOut">
              <a:rPr lang="sr-Latn-CS" smtClean="0"/>
              <a:pPr/>
              <a:t>24.4.2015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2CE5-7B3A-4B66-8FDB-EDB77934C7C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B6AA9CD-9936-472A-8BBD-0D4CC1F80427}" type="datetimeFigureOut">
              <a:rPr lang="sr-Latn-CS" smtClean="0"/>
              <a:pPr/>
              <a:t>24.4.2015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AD92CE5-7B3A-4B66-8FDB-EDB77934C7C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124744"/>
            <a:ext cx="7668344" cy="1944216"/>
          </a:xfrm>
        </p:spPr>
        <p:txBody>
          <a:bodyPr>
            <a:normAutofit/>
          </a:bodyPr>
          <a:lstStyle/>
          <a:p>
            <a:r>
              <a:rPr lang="hr-HR" sz="6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ZNAČAJ IZBORA ZANIMANJA</a:t>
            </a:r>
            <a:endParaRPr lang="hr-HR" sz="60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33050" y="908720"/>
            <a:ext cx="6480048" cy="1728192"/>
          </a:xfrm>
        </p:spPr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Picture 2" descr="http://www.os-knezmislav-kastelsucurac.skole.hr/upload/os-knezmislav-kastelsucurac/images/newsimg/1191/Image/Kamo_nakon_osnovne_skole_SD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6408712" cy="24346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45288" cy="936104"/>
          </a:xfrm>
        </p:spPr>
        <p:txBody>
          <a:bodyPr/>
          <a:lstStyle/>
          <a:p>
            <a:r>
              <a:rPr lang="hr-HR" dirty="0" smtClean="0"/>
              <a:t>MEDICINSKA STRUKA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3456384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ZNAČAJNI PREDMETI</a:t>
            </a:r>
            <a:r>
              <a:rPr lang="hr-HR" dirty="0" smtClean="0"/>
              <a:t>: biologija, kemija, fizika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SKLONOSTI I INTERESOVANJA:</a:t>
            </a:r>
          </a:p>
          <a:p>
            <a:pPr>
              <a:buNone/>
            </a:pPr>
            <a:r>
              <a:rPr lang="hr-HR" dirty="0" smtClean="0"/>
              <a:t>-Spretnost i brzina u hodanju i mijenjanju položaja tijela</a:t>
            </a:r>
          </a:p>
          <a:p>
            <a:pPr>
              <a:buNone/>
            </a:pPr>
            <a:r>
              <a:rPr lang="hr-HR" dirty="0" smtClean="0"/>
              <a:t>-Visoka sposobnost koordinacije rada prstiju i ruku</a:t>
            </a:r>
          </a:p>
          <a:p>
            <a:pPr>
              <a:buNone/>
            </a:pPr>
            <a:r>
              <a:rPr lang="hr-HR" dirty="0" smtClean="0"/>
              <a:t>-Dobar vid i sluh</a:t>
            </a:r>
          </a:p>
          <a:p>
            <a:pPr>
              <a:buNone/>
            </a:pPr>
            <a:r>
              <a:rPr lang="hr-HR" dirty="0" smtClean="0"/>
              <a:t>-Nadprosječna sposobnost koncentracije i pažnje</a:t>
            </a:r>
          </a:p>
          <a:p>
            <a:pPr>
              <a:buNone/>
            </a:pPr>
            <a:r>
              <a:rPr lang="hr-HR" dirty="0" smtClean="0"/>
              <a:t>-Srdačnost,otvorenost,emocionalna stabilnost</a:t>
            </a:r>
          </a:p>
          <a:p>
            <a:pPr>
              <a:buNone/>
            </a:pPr>
            <a:r>
              <a:rPr lang="hr-HR" dirty="0" smtClean="0"/>
              <a:t>-Samouvjerenost, altruistička crta ličnosti</a:t>
            </a:r>
          </a:p>
          <a:p>
            <a:r>
              <a:rPr lang="hr-HR" dirty="0" smtClean="0"/>
              <a:t>U MEDICINSKU STRUKU NE BI SE SMJELI UPISIVATI UČENICI S JAČIM GUBITKOM SLUHA I VIDA,SKLONI UPALAMA I ALERGIJAMA I LOŠIM HIGIJENSKIM I KULTURNIM NAVIKAMA.</a:t>
            </a:r>
            <a:endParaRPr lang="hr-HR" dirty="0"/>
          </a:p>
        </p:txBody>
      </p:sp>
      <p:pic>
        <p:nvPicPr>
          <p:cNvPr id="16386" name="Picture 2" descr="http://www.reiki.rs/images/mp900422773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4788024" cy="2132856"/>
          </a:xfrm>
          <a:prstGeom prst="rect">
            <a:avLst/>
          </a:prstGeom>
          <a:noFill/>
        </p:spPr>
      </p:pic>
      <p:pic>
        <p:nvPicPr>
          <p:cNvPr id="16388" name="Picture 4" descr="http://www.ljekarne-filipovic.hr/images/portfolio/1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4581128"/>
            <a:ext cx="4381500" cy="2276872"/>
          </a:xfrm>
          <a:prstGeom prst="rect">
            <a:avLst/>
          </a:prstGeom>
          <a:noFill/>
        </p:spPr>
      </p:pic>
      <p:pic>
        <p:nvPicPr>
          <p:cNvPr id="16390" name="Picture 6" descr="http://www.ss-medicinska-ri.skole.hr/upload/ss-medicinska-ri/images/newsimg/1599/Image/DIS_0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412776"/>
            <a:ext cx="2411760" cy="2230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51520" y="0"/>
            <a:ext cx="5832648" cy="1417638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ELEKTROTEHNIČKA STRUKA</a:t>
            </a:r>
            <a:endParaRPr lang="hr-HR" b="1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628800"/>
            <a:ext cx="5796136" cy="5040560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ZNAČAJNI PREDMETI ZA UPIS U ELEKTROTEHNIČKU STRUKU SU</a:t>
            </a:r>
            <a:r>
              <a:rPr lang="hr-HR" dirty="0" smtClean="0"/>
              <a:t>: fizika, matematika i tehnička kultura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SKLONOSTI I INTERESOVANJA:</a:t>
            </a:r>
          </a:p>
          <a:p>
            <a:pPr>
              <a:buNone/>
            </a:pPr>
            <a:r>
              <a:rPr lang="hr-HR" dirty="0" smtClean="0"/>
              <a:t>-Interes za tehničke nauke, sklonost tehničkom crtanju</a:t>
            </a:r>
          </a:p>
          <a:p>
            <a:pPr>
              <a:buNone/>
            </a:pPr>
            <a:r>
              <a:rPr lang="hr-HR" dirty="0" smtClean="0"/>
              <a:t>-Dobra oštrina vida razlikovanje boja</a:t>
            </a:r>
          </a:p>
          <a:p>
            <a:pPr>
              <a:buNone/>
            </a:pPr>
            <a:r>
              <a:rPr lang="hr-HR" dirty="0" smtClean="0"/>
              <a:t>-Upornost,radoznalost, preciznost, urednost</a:t>
            </a:r>
          </a:p>
          <a:p>
            <a:r>
              <a:rPr lang="hr-HR" dirty="0" smtClean="0"/>
              <a:t>U ELEKTROTEHNIČKU STRUKU NE BI SE TREBALI UPISIVATI UČENICI SA SRČANIM MANAMA, ANOMALIJAMA VIDA, UČENICI KOJI IMAJU STRAH OD VISINE I SKLONOST ZNOJENJU RUKU.</a:t>
            </a:r>
            <a:endParaRPr lang="hr-HR" dirty="0"/>
          </a:p>
        </p:txBody>
      </p:sp>
      <p:pic>
        <p:nvPicPr>
          <p:cNvPr id="15362" name="Picture 2" descr="http://www.njuskalo.hr/image-bigger/kucanski-poslovi/kv-kucni-majstori-slika-38944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8156" y="332656"/>
            <a:ext cx="2984324" cy="3240360"/>
          </a:xfrm>
          <a:prstGeom prst="rect">
            <a:avLst/>
          </a:prstGeom>
          <a:noFill/>
        </p:spPr>
      </p:pic>
      <p:pic>
        <p:nvPicPr>
          <p:cNvPr id="15364" name="Picture 4" descr="http://www.capital.ba/wp-content/uploads/2012/08/slika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717032"/>
            <a:ext cx="3347864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23528" y="0"/>
            <a:ext cx="7601272" cy="1417638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EKONOMSKO-KOMERCIJALNA I TRGOVINSKA STRUKA</a:t>
            </a:r>
            <a:endParaRPr lang="hr-HR" b="1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3312368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ZNAČAJNI PREDMETI ZA UPIS U EKONOMSKO-KOMERCIJALNU I TRGOVINSKU STRUKU SU: </a:t>
            </a:r>
            <a:r>
              <a:rPr lang="hr-HR" dirty="0" smtClean="0"/>
              <a:t>matematika, zemljopis, strani jezik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SKLONOSTI I INTERESOVANJA</a:t>
            </a:r>
            <a:r>
              <a:rPr lang="hr-HR" dirty="0" smtClean="0"/>
              <a:t>:</a:t>
            </a:r>
          </a:p>
          <a:p>
            <a:pPr>
              <a:buNone/>
            </a:pPr>
            <a:r>
              <a:rPr lang="hr-HR" dirty="0" smtClean="0"/>
              <a:t>-Brzina i točnost u radu</a:t>
            </a:r>
          </a:p>
          <a:p>
            <a:pPr>
              <a:buNone/>
            </a:pPr>
            <a:r>
              <a:rPr lang="hr-HR" dirty="0" smtClean="0"/>
              <a:t>-Brzina opažanja, lakoća verbalnog izražavanja, razvijene organizacijske sposobnosti</a:t>
            </a:r>
          </a:p>
          <a:p>
            <a:pPr>
              <a:buNone/>
            </a:pPr>
            <a:r>
              <a:rPr lang="hr-HR" dirty="0" smtClean="0"/>
              <a:t>-Savjesnost, moralnost,točnost, strpljivost</a:t>
            </a:r>
          </a:p>
          <a:p>
            <a:pPr>
              <a:buNone/>
            </a:pPr>
            <a:r>
              <a:rPr lang="hr-HR" dirty="0" smtClean="0"/>
              <a:t>U EKONOMSKO-KOMERCIJALNU I TRGOVINSKU STRUKU NE BI SE SMJELI UPISIVATI UČENICI SKLONI KONFLIKTIMA</a:t>
            </a:r>
          </a:p>
          <a:p>
            <a:endParaRPr lang="hr-HR" dirty="0"/>
          </a:p>
        </p:txBody>
      </p:sp>
      <p:pic>
        <p:nvPicPr>
          <p:cNvPr id="14338" name="Picture 2" descr="http://www.spica.hr/media/trgov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1168"/>
            <a:ext cx="3275855" cy="1916832"/>
          </a:xfrm>
          <a:prstGeom prst="rect">
            <a:avLst/>
          </a:prstGeom>
          <a:noFill/>
        </p:spPr>
      </p:pic>
      <p:pic>
        <p:nvPicPr>
          <p:cNvPr id="14342" name="Picture 6" descr="http://www.suradnik.hr/images/slika_savje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899322"/>
            <a:ext cx="5256584" cy="1958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994122"/>
          </a:xfrm>
        </p:spPr>
        <p:txBody>
          <a:bodyPr/>
          <a:lstStyle/>
          <a:p>
            <a:r>
              <a:rPr lang="hr-HR" b="1" dirty="0" smtClean="0"/>
              <a:t>GRAĐEVINSKA STRUKA</a:t>
            </a:r>
            <a:endParaRPr lang="hr-HR" b="1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328592"/>
          </a:xfrm>
        </p:spPr>
        <p:txBody>
          <a:bodyPr/>
          <a:lstStyle/>
          <a:p>
            <a:r>
              <a:rPr lang="hr-H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ZNAČAJNI PREDMETI ZA UPIS </a:t>
            </a:r>
            <a:r>
              <a:rPr lang="hr-HR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hr-HR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GRAĐEVINSKU </a:t>
            </a:r>
            <a:r>
              <a:rPr lang="hr-HR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STRUKU </a:t>
            </a:r>
            <a:r>
              <a:rPr lang="hr-H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hr-HR" dirty="0" smtClean="0"/>
              <a:t>: fizika, matematika i tehnička kultura</a:t>
            </a:r>
          </a:p>
          <a:p>
            <a:r>
              <a:rPr lang="hr-H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SKLONOSTI I INTERESOVANJA</a:t>
            </a:r>
            <a:r>
              <a:rPr lang="hr-H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Razvijen interes prema tehničkim naukama</a:t>
            </a:r>
          </a:p>
          <a:p>
            <a:pPr>
              <a:buFontTx/>
              <a:buChar char="-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Sklonost prema preciznosti, urednosti, strpljenju, građenju i modeliranju, crtanje</a:t>
            </a:r>
          </a:p>
          <a:p>
            <a:pPr>
              <a:buFontTx/>
              <a:buChar char="-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Interes za praktičan rad</a:t>
            </a:r>
          </a:p>
          <a:p>
            <a:pPr>
              <a:buFontTx/>
              <a:buChar char="-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Sposobnost predstavljanja i zamišljanja prostornih odnosa</a:t>
            </a:r>
          </a:p>
          <a:p>
            <a:pPr>
              <a:buFontTx/>
              <a:buChar char="-"/>
            </a:pPr>
            <a:r>
              <a:rPr lang="hr-H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građevinsku školu ne bi se smjeli upisivati učenici skloni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: prehladama, vrtoglavici i alergijama na koži</a:t>
            </a:r>
          </a:p>
          <a:p>
            <a:pPr>
              <a:buFontTx/>
              <a:buChar char="-"/>
            </a:pPr>
            <a:endParaRPr lang="hr-H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1215008"/>
          </a:xfrm>
        </p:spPr>
        <p:txBody>
          <a:bodyPr>
            <a:normAutofit/>
          </a:bodyPr>
          <a:lstStyle/>
          <a:p>
            <a:r>
              <a:rPr lang="bs-Latn-BA" sz="3200" dirty="0" smtClean="0">
                <a:latin typeface="Times New Roman" pitchFamily="18" charset="0"/>
                <a:cs typeface="Times New Roman" pitchFamily="18" charset="0"/>
              </a:rPr>
              <a:t>http://mrav.ffzg.hr/zanimanja/upitnik/upitnik_m.htm</a:t>
            </a:r>
            <a:endParaRPr lang="bs-Latn-B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5616624" cy="4536504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IZBORU ZANIMANJA TREBA PRISTUPITI SUSTAVNO</a:t>
            </a:r>
          </a:p>
          <a:p>
            <a:pPr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IZBOR ZANIMANJA  I NASTAVKA ŠKOLOVANJA  JE JEDNA OD VAŽNIJIH ŽIVOTNIH ODLUKA</a:t>
            </a:r>
          </a:p>
          <a:p>
            <a:endParaRPr lang="hr-HR" dirty="0"/>
          </a:p>
        </p:txBody>
      </p:sp>
      <p:sp>
        <p:nvSpPr>
          <p:cNvPr id="23556" name="AutoShape 4" descr="data:image/jpeg;base64,/9j/4AAQSkZJRgABAQAAAQABAAD/2wCEAAkGBxQTEhQUExQVFBUVFxcXFxgVGBQXGBUVFRcYFxUXFBcYHCggGB0lHRcVITEhJSkrLi4uFx8zODMsNygtLisBCgoKDg0OGhAQGywlHyQwLCwsLCwtLCwtLCwsLC8sLCwsLC0sNSwsLCwsLC8sLCwsLywsLCwsLCwsLCwsLCwsLf/AABEIAMUBAAMBIgACEQEDEQH/xAAbAAABBQEBAAAAAAAAAAAAAAAGAQIDBAUAB//EAEgQAAIBAgQCBgYIAgkDAwUAAAECAwARBBIhMQVBBhMiUWFxFDJSgaGxIzRCVHKRk9JTggczQ2KSssHR8BUWJIOiwmNzlMPh/8QAGgEBAAMBAQEAAAAAAAAAAAAAAAECAwQFBv/EAC0RAAICAQMCBAUEAwAAAAAAAAABAhEDBCExElEFE0FhInGhwfCBkbHRFDJi/9oADAMBAAIRAxEAPwD229767U3Ifa+FRwnV/MVLegE6s+18K7qj7Xwpb116ATqj7XwruqPtfCnXpc1AM6o+18K7qj7XwqXNSZqAjMZ9r4U3Ifa+FSM1UsfxOGAAyyJHmNlzHViNwBuaAtZT7XwFIF/vfKqOE4zh5iVinidrbK6lh45b3+FD0U2FjjEeJ+gnjBUyWeNpGXaWGQD6Qto1gTqbEcqAL7H2vlXZT7XwoS/61iAsKM8MDmFpDJily9bkfKFKBl6timVm9nPtpRFwvHddDHKVKF0DZTuLi/v/ANqAt5T7Xwrsp9qkD069AJlPtfCuyn2j+VOrjQgblPtfCuyn2vhS3rr0JEyn2vhXZT7VLXUIEyn2qTKfa+FOrqATKfa+FdlPtfCnUlAJlPtfCuyn2vhTq6gG5T7Xwrsp9r4U6uoBMh9r4VXxOK6tlUm+a/wt/vVm9DPSmUjEYYDmsnzShIQw7v5ipaig9Z/MVNQCVU4jxKKAAyOFvsNWZj3Kg1b3Cm8bx/UQSS2uVAyg7F2IVATyGZloKVbEySNnkb13O58F9lRyUaD86lI0x4+sIf8AvPDAjN1yAm12hktfu0BrXwnE4pVLRyIwUXaxHZA3zA6r768xln6w2JUKFYgqCS2puja2A0B2Pwp2BeOdmEoDOVTQ72IJZLgC47wdwdRU0aPAvRhfxDptCgJjVpRr29Ej0F9Hb1h4qDUGB6a5gGkhyoSQTFIZWWxO6ZFJFhfS512oR6Z4oxRo62vnG4BAuRqQab0QxbTdYz5bqIvVUKDdMx27mZh7qUW8qN9J61BMrqHRgysLhlIIIOxBG9YmIYwYmSeSNnSQIqyoC5gVRZo2QdoIW7eZb6sb2sCcbCYl8O+eFS6sfpIgVUMT/aLm0VgbXPMX3NqsPxXGNrmw8X91Y5JPcXLrfzCiooyeCd0i1xbiuDmjZQYcTIRaOJSrSNIdFtbtR67vpl1PKtbh8LJDEjtndERWbXtMqgM2uupF6wsFx2RZFTELHaQhFmiuozt6qSIxOXMdAQSLm2lxffZqgzlFxdMyuk3GYMMgbEdq7WRMgdnfujW29tSeQoTb+kWfPpgx1f8AembrLcyQkbID4Zj50OcZ4o2Jxckx9RGeKJdbCKMkM3m5Uty2QctW4vGsijcMym2W173Ci1/FgR7q8/Pqpxl0wR34NLFx6pnqXBOleGxC9mRUe5UxyMiyKwtcWv2txqLiiBa8DbCiNOqQKL3XtAEaMudmvq7G51PPXSiXh/SrFYQRR/RSR+qqMHD7+qrZmO5AFw1rjlWmPWRltLbt7meTRyjvHfv7HrFLVXh2KMkSSFGjLqGKNbMt+RsSPyNWa7DiFprGmYmdY1Z3YKqi5YmwAHM0MT9I55CepiSNOTT5i7DkeqQjIOerX7wKlJshyS5CnNWHxfjxVzFAqs6+u7k5IiRcCw1ka1jlBFri5GxypOO4tATkglNjZUDxte2li7sp15G3nVXDQZUA1J3Zjuztq7seZLEk+dWUO5nPKq+EWbiMwYdZjZFBv6iQolxyW6MR36sdq7h3H5iCyYkuAdsRHHla3JXjVd++5tfY1k9LsJJNhnigNpXy5eWbKwYqTyBAIudNaXAcLyRxoFZzmMjOsgEhy2sb6XB1BXbX31al2M+t82EX/d0kwyYeIJINJGmJKIf/AKYXWXz7I+VUocdiJNWxUi6kZYlhVLqSCVujEjTvrzzjPS5oMbOnbyaKpQ9ssUWxs2hOtrbiw50YcH4mpiizsiOVXMtx2WI9XfQ7aVCSJlKRvw8UxUf9ok4HKVQjH/1IxYf4DW1wrjyTN1bK0Utr5GsQwG5jcaP5aEcwKwb1FiIA4sbgggqw0ZGHqsp5EVLgvQiOVrkOaWhXDdIsQAOsgjew1MchDMRzCOgUX7s2l9+dbfCeLx4gHISGW2dGGV0J2zL3GxsRcG2hrNpo6FJPgv0K9LPrOG/DJ80oqoV6WfWcN+GT5pUFglg3fzFUeP8AFuoQZQGle4jQ6Akbsx5ItwSfIDUir0HrP5ihDjj5sZLf+zSNB4AgyN+ZYf4RUovjj1SozmwoZs8pMshIYs9zqNRkXZAOQHz1qTEEZTe9vDf3VJUcwuLd5Hw1/wBKsdySS2B3EYsoEjF4rK6teMtnLMSVzLpb1bka9rcWNaEM15OuMeVWVNzZgbEM2XmBfvvYGocbhg6xZs3aGcWNtCq3/wDcCT5irEMRyJJdVQ5AxbUsAjIfBRZib35ba0Krkn4nCr5FYBlLWIOx7S0yDDjDuqr/AFchtaw7D2utiORsRrztWe/EQGRhd0bI147vZhYMDyXQA6nvq7ipWmCoIpFOdDdwAFCsGJuCb6C2nfQm0bIp2em0l6kuQ46DrI3S9symxG6turDxBsfdW9g+JB8LHiJCFDQrKxOgUFAzE+A1rItesDpHPJHgThW+kiPUxRuq5WRUkjskoBswKgjMANrEa3qk9lZhmxuVUBUGJFyFutmZow/ZZ4SxKEgc8jC4GoNWMVKmUZnVCpzKWsADo1m96qb94NbPQzDJJJLJPZoYomdlfVbHTMwta9xKf5V8qI+iMckrPJ6Hh4MK65sPZVEx7WjOBtmWzcrba158dP5nxt0aT1Hl/AlYBnFxyqSjX1YgrmYKWuWUsotoSDe/2RU5xSzSqxymM5FbUMqsSfMDW4v/AHlr2iC4tr/pQu0eDx2LnwuJw/V4mK5R9Y5JYCbCWORLEi41Go23o9DH0ZC1zvdGFwnic+DSZcPllR1IRGewhmsQjJuMput1Ftr7k3Neg/SFsZCSyZGiyo13UyFwozGRFH0dzqBfnQF0w4BLgVQLOJYJGIySRgOqKMxHWowBOwHZv41c6CcYjixT5yVSWLJmdr2eEvINbm4ZGaxPsW5i8aeeXHNYsjvsxnhiyQeXGq7oLulUmaaGM6oqtKR3uCqx5hzAu5HiAeVUaTE4ozzGbIY1yKihz2yAzNmZRonrbXJ77bUuXSvWiqR4mR3IY7WFz/y1QmR7XEbML20Md/eC2nzqWRLgja4I/OsKHFugNri5IKgKdVGVs2bbtW25XHdUsqkT8bUMozLOChJIiDiQXFroVBBsbaa1h8A4VEgWZMRicOzIqSRSMJWADXCqSMwOgGmnK1FPRqZ2jCkqUj7ANzmJsDqOQAIGupqRMEDiGk6pDbTPmYm43spFu4X8DSvUnqrYyccoYs/VMpJyoWSxVSBmKtbQmxsb3q7CURclhltaxAtbnceN/jV7jx+iuORU+7Y/OqIQN3bcxcA6EEilC7QkUoifq9cp9S/IH7N/PQX8q0VNY3HYWz4YruMzNvfKmQ7DftFbje17a2rWw75lBsVuNjy/OiIfckqGZijLPGPpItfxx/bjPeCLkdzAGpjSSHQ2F9Dp31LCdOwzw8yuquhurqGU96sAQfyNDPSv6zhvwyfNK2OjdvRMOAQwWGNbjYlUANtuYI2FY/Sv6zhvwyfNK5zuCWDd/MUFcTkDYzEFdV+jBbkZEUq6jwACa99xyo1h3fzFAGEvlsfWBYN+PMc9/fepRvgXxWT1n8WLZeywTstZiL2aw5eK5xWhVfiCAxOD7J/MDSrnWypjJPocOWBUhQpupBHZW4tvyqPiVvQ41VXI7JsA2iIRnJvytffe9aHFELdUBb1+ZA2VjvY21AO3Kkw6kYWzkMQhFwLXA05+VQRQPSY5cztbsljYZRZT6tr207IB32vRXENB5CsHj/CVLKY1CyMzX5BrgKQ3uN/dW7hYyqKpNyqqCe8gAE0EbsfS1xpL1JYWsLpqf/HH/wB2LnzzafG1a805BRVRpHckKq5RcgFrEsQBoDz5Vj8W4Z1sjjGzjDwxZAxTVUklBZUzketlALSEAAOoW1yapPeLRnPKojehMqx4XFTBA5Zoowm2dnRSq7GwZ5u6lwvHMUs2IWSFVXDjO+RZF7EbKAI2YgN2bMNLEKRScDwhw0DmUi0OLgL8hkCJ273tYBlb+U+FF3Sgk4Z4x605WFfOUhbjvspZvJTWeOPTFI48kuqTZV49xzqoiY06xwssmU3sEhGZ2a1zl1UCwuSwHfWf0Wx0eLkwmInjKSr1ow0iOSj3UiWFjuSLFgrX2uDoQNnExrDiIZfsuJMOxOy9ZleMknQAmLL5uKscXRc2EiWysZ0dQotZIrvIbDZbdknbtgc6uUMP+lzWLDrzMj/5Mv8A8gfdQV0VjzvHcC2Yct8oFjr+H4UW/wBKeK+mwsYscqyOw8GaNV/yyflWD0A4FLOHkRgpgROrvorzOquVcjW2VmB3t1gNcU11Z0u1M7Ivp07fe0GQN641Dh8WrErrHIvrxPYOh8RzHcwuDyNTWtXqniVRnvgipJRmN+8k/lc2PkfcRWdiY0Z1u4QuwBuQB2blyCbEGwIK8jbzrZxcjKjMidYwFwoIXMeQudBWNgsOGSORkVXNmYb5WKE+sLEkEEX51DLIvRYiGBGCSKW2HaUsSSe1bnqxPkLVocOMaqAkhIOwZwx7++qOJ4akgBGYMCCO02veDc7Vg47jmEgjzKRPMHjIUKwLWYHsWUgC2vj77U4FWFvFIS6MAdSDbztzrJ4bLlyhtrXB5Eeff4VtiTMitYi4BsdxcXsfGszh6kZx7MjgeRYsvwIoyFwOj+klMliFC5EuLEgm7PY7AkLbwWrdRJKCxHMfl3f8/wD5U1SQJS2pKYZCWWNFzyt6q7aDdnP2UFxc+IAuSBQJXwanRS4lxKA9j6J8vJZH6zOR3XCoSO+55moulf1nDfhk+aVucH4cIEtfM7HNI+2dyACbcgAAAOQArD6V/WcN+GT5pWDe52xVJIJoN38xWH0g4Cr55426qUKS2l0lyrp1q99gBmBBt32tW5Bu/mKey3BB2II/OoLptO0AEEmZVb2gD+YvTpY8wK3tcWuLf60mJwL4XsOGaJdElUFhkGgEtvUYAWJOh3uL2FSPiEbNZJEbbZgd9tqvZ3xmpIdJDmEodswQGwIXYpob2/F+VPmwzC0YeyMWJsoFlvmsCSe8CuckFzyaJvzQE6+4/CnYqazg2v2dh3sRuTsNN/OhYjxrfTQj8Z/y1fBrHlxQMqNZgqrqSDbtkWsee29WosbnYZdV7+WnfzB18jQhMvGuFRZ6ZiC1kCEBnkjS5Gawd1VjbmQCT7qklulY9lLTYZF9fro5NOUcTBpGJ5C3Z8SwHOk431cGKkOJJWCdo5g+UsrNCsQaBgNLnqRYHfMLXsaJ+GcHjw+YrmeR7Z5HsXYD1RpYKoueyAB77mrjrcEd4I/MWqjZwZJ9bsBuC4JMZhpEdSI5mVgtgpjU2kgAFtMiGMBdhltXdFOBIDHN1086xq3UGZ3Zcr2GZUOiWF1HOxOu1rPQd7QovMRoNeZQCNr+9aocQ4OuCZMRhmSI6xsHGZXLksM3M7AWBBFtDuKgoFPF5FEYWSPrIpGWKTUdkSsEBKncXYX5jeoOi3RGLBO7rJNK7gLeZy2VFJKoo8O81DgeFtMqSYiWRixR+rQmOEKtmRDGSxNiASS1yfDSiiM0B5t0/wCD4jr5MSFEq5FyIhbrcsSkkKlu0SWfY7Eb1c4RipYsLDFg+2wRmlKwmQnFnKTBKGZepAB3e3ZC2om6SMRGzCUwBFJ6wBS122SPNcZiQBsfW0FzWd0fw0kWLAeR5HlwcbzZypySI9lAKgE3LSi5v6tthVFjipOS5Zd5G4qL4RW49E80WJxEjIfRWKpCUjZD1aoXzuV6wFiWsVZbArUWHwxV50QaJM4szEkA2ZRrc2yspojxHAkeRmZ5MjlWeEMBE7oAAzjLmNwqgjNlOUXB1qpxfAyJM08S9YsgUSotg90FlkjvYMctlKk7KttrHWDpmGWLcdjO6mQfZB8mH+tqykWwIO6nbyLj/nlW2uKSZXVHswFmBBV4ywNsysAynfeh6HheJh7K5JUvpnJDKNbXkG+53WtWcq9zYwf2adisOsaARoi9tLDRRcuO4aa1TEmJUACGP9RmA/JRTZ+FSz265uyCDlHYS42uASxt4sKkgs47EypHmKJ6wGjsdza+qi/lWJKHAllLMCzRkKrGwzJr77rRRiMFnjVCxuuU5tNSuxNZ+L4KzKyhx2mDEnQggNewAIt2qhpkxaKOFn6uNSdc3a0WRyAT9rKug5Dy51rJGxUNmQAi+oYb6jciuhwLomQMpuALkHSxOtue/hVbiPCS7IkYEjlTZHfKMkYGZs2Vsu4G27bi5pwOXSL8cB9pT5A/71NwxScagX+zhlMluXWtGIgfPq5D/LVXhPRzEpf+qhD2zdt5mFtNFKqua3O5HgaKOGcOSBSqXJJzOzG7yMdCznmdtBoAAAABVJSTVG2PG1K2XKFelf1nDfhk+aUVWoW6WD/ycN+GT5pWZ0BLh938xUtqjw27+YqU0A0VV4jgUmieJx2XGtrXB3DDxBAIPeBVsikoDzDirPAuXEKVZbjPlbq5AVKlkcaag3ykgiq3EOMqz5YCJWIKkIDJqdRlCXzHfSvWKbFGF0UBR4AD5VNm3nyo8XweOVcQIpI7PoCHWxBbKe0Dsw7W/dfnWvhZw3Wshspe2g1I1sUHPe9/Puo5490Ww2LOaaPtgWEiEo9u4sPWHgbisnA/0ewRk/SzMpN8l1UaC3rIoa2g2IqbLRz9zG4cssl0iiaTq9GOZQBYAAFjoXO5Xlz5X2+D8Em61ZJwqLGcyIrZmL2KhpGGgABNlF9Tc7UUYbDpGgSNQiLsqgADyFRyNUWUlllLYjmkqvNi8iljeyqWNt7KCTYc9qC+L4psRM+ZmEUbMqoGZVOQ5XeTKQSc2e1yQAm1zUOGWRFBinljGlgzGVCCL6rLcgbbFdNbivOyeJYoTcHe21kLE2rIOBYuWIekumXDyu7Ruro6xxzyFwk4AGQjMFuCyg8+/c6XYydcPC+BuWkxMKsV7eWNmIe9r2W4Cnu12rF4RimixJim6o4fFqwKopVBiLFmJQkgdaua4BtdO81fs+BIRmLwFrQyXsyMxssEx1FjsH+1oD2rFu3Hkjkj1Qdoo006YaZdb07rQoLMwAFyS2gAAuSe4WrH4lxVj1cMNlllJszDMI40F3kK3GYi6gL3sL6A0I43HR+krhpZ5ygkPpPpUkSxTRIpt2AAEDSZQFAUOFfcVe6ICbDTY6YdfDJB1UhJjixEbdmMH6KUOnauw7ZDA+sLEVq8F4a0WeSWTrp5cvWPlyKFS+SONPsot2tckksSSaoN0swo0R2ltp9DG8ij+ZRlt7+VSYPpLFI4QiSJmNk6xbK55BXBK3PJSQfCqebC+nqV9rJpm9mriaivSGrkGbxzCPnWeJc7BckqAgM8YN0K30LIS1hcXDsO6sk8bw49aVVYbo91cecZGYflRQrU8HX/AF527qvGbRlPEpOzCWxAI1BFwQbgg7EHmKkFJPwAqScNL1FzcoydbFc7lUzKU8lYDwpq8DmP9bijbuhiSL82cufytV/MRi8ErIsdjBGF0LuxCpGts7k7hAd7C5PIAakVA/GYV9djEe6VXjI9zAVu8N4RBCc0cYDkWMjEvIwvzke7HyvatMN41XzC6wKt2CUGPEv9QjzH+6pCfzSMAo+J8DW9wjhvVXdyGme2dhsANkjvsg/Mkknw0L1xqspNmkMajwLSim05aqXJFFCfS/6zhvwyfNKLRQn0v+s4b8MnzShISYbd/MVI1R4fd/MUrtQC3pL1E0lRmSgLGauvVUyUvWUBZvS3qsJKUyUBJI9UsViFRHdjZVUsx7gBcn8qe0lYPSqa8Sx/xpFS3eovI4PgVQj+aqZJqEXJ+m4St0C2HViNQVLAyNsQGctLbbUBn07ytWxoDfYHv7yLC9+Z/wBqktqx5rrudzewPfoVqjwnFmaFZcts+q23sbWJ20JudeVu+vkZSc7k/wBfmzt42KfGIbDrVUOYwWaO5UuNS1nX1XGYsrXGqiifgeK6+Ixyjro2UZHZSRNGwIyyAjSRbEMPANpewzpACrA3YEEEaXN9wL317vOu6JTyI0mHKsyR5SCoBBewPZe9lDCzZWGjFwGOlvZ8Kz2njfzX3MMsfUt4LhM8eLgKv1mHj61LsCZYw6XySNftqCqgNvsDfeq/SjBtHic6kf8AkJcgnLlkwygZr81ZHCkHQZR30ZrJ7qFOnsvVvhZT6oaWInkrSBGS99BcxlfNhXfq49WGSqzODqSMqBSxB6wnUAg9oAkWK9kjskEHMdbEd9WMTGpWzCwcKpLXJ7xew5N4gi9xtUAxkaqGOoK73NyFN1BvbtXO3jU0liXvz7O/5kadzXtY6k18tJO7OsKei/ETLGY3JaSOwZm3kRgckhtzNmVv7ytW3QLwLElMVHrmDFoibi2SS7Lt3SR2/nPfRyWr6jR5nlxKT54ZyTjTEFqcKjLUwvXUVJ71G761GZKiL0BaRqkV6oq9SrJQFzPS5qqiSnq9AWb09agVqmQ0BOKE+l/1nDfhk+aUWChPpf8AWcN+GT5pQBFCdX8xTJnp0e7+6oZzQEEklRtLTJTUBNATddXdbVelBoCystcZarFqTNQEzSUPcVmLYkLyijv4Z5ja/gQqH3SVvIPjQfDKZGaZNetkZhl1BRRkiue4qikfi1rzvFMnTgce+33NMSuRbLCzX1F7aDuCr871lcJe0KC+XKuUaafRtlsdCNbVNxTEWjsUZs21/aJFiVPaIzNbQE6bHSqXAMXnjLC4yySAg3GW7E2INvaH5A18/CD8tv3Ohvc3FUAb3+Z2HhrWZxPAqfpBI8Ui7TIzKyqutn3UoN7Npe+1aatcaX94bTztVbHQdYrKRcMCrKVNmBBDC5uQPLmBVMU5QnabRLVoqcJ6e5rx5DinBAWXDqURxrdpBIbRW0uQSDqR3VKVld+tlIkc7KLmGFTusSnQkjQu2p19UaVSw7FGyOCSouRbslQLCRFtppYMBsb94vqtGDcEk3A0JzW8e/u18K9DU6zJOKi3t/Pz4+xnGCW5hcRw3Vq9lURmxygk9X/eBt6osAVF8osdhYamDkzdrckAWubXNmsfG4Y+VTykqCQQw5g5AttiCcrNqD8KzMHgBGkcilurklmgdSxYdl5BDlzHs9lcl/BayxwlmhL/AJV/2S30svY1DlzADrAqurW+0jB1udb2YKbXo/hmDorjZ1DD+YA/60Exm4FxdgdbfaI0O/tAD86IujQ/8TD6k/RIN9NB3V3+Dz2nH5fcpmXDNNjUReucVC1e0YCu1NLU002gJQ1SI1QqKkQUBMrVMhqBRU6CgJkNWI6gQVOlAWFNCnS/6zhvwyfNKKkoV6X/AFnDfhk+aUAQxDV/MVBiBVmAav5io51oDNkWostXmjrIxHHIVdlImupINsPiWW43syxkEeI0oC11dIyVR/7jw/fL/wDj4ry36uu/7iw/MyfoYrTz+joC3k0FciVUPHIPaYecM4+aU9ON4fnIB+MMn+cCgG8flMWFmcesI2C62uzDKlveRQ3gUCtkUdlLqBcCwXKoPiLeNbfF8fhp4XjGIgBOqkyJZXQh0LC97BlFDOCxavYggG/q3vZhlJBZRbuseYNxe9eN4tGTUe25thL2JQOuRiSBZtL7jbe699UH4HYt1MhXN66ts1gBvsNraD5VoMxGpYAMbWub6XGmtj/zep5JdAV18CMpFyLknl+VzXiKco7RN6TMe08ZOYFxoSY8x201TNfT+6TfwqfDY1H1GZmXcX1uL+srG6+8c61GW+nl4a7m1UcRg0f1xmIGjfaF+SuozjvqyyKXK/YVRnx4QdegmjMhkkIQ5yAqtclAM4CMq20F8wQnU6VengMEpj1ML9qO9zlItnQk3JsbEa7N/drO4ngZAuRM0mdsiqQC6vYsjJKCumZR62upN9KJBgGxGGjEpeJ75tlDqVLAHW9zY2PfryNe3p4LU6bpaVrh1+fqYSfTKzOyL61lAGrFtbAXJJuD+VSLhRJw/DRyABJZUL3GoEsjMjgd+doj76kwfAWzXxDI6rsiB7Sc7yZ2JIHsDTvvy1uJQdYEuQqLJHI99DkjbrDl070T3XrbQ6SWG3Pllck+rgGOBYrMLOTmBKOut1lQ2fYbFrkGjPowh9Dw19PoYyfMqCfnQFOxVY2VG6yXDl5LAt9PO7y4cG2oY5ptdrFQfs0ZYbj8ccar1WJyoqrf0eX7Itta/Luq2k03k5clcOq+onK0jbZPnUZjrMTpThz/ABx54bFaflHT/wDrsR9VMQfLDzjlr6yiu8zLxipBFVP/AKt7OHxTf+ll+LsBTjxV/umJ/wAMXz6ygLYSnqtU/wDqb/dMT+UI/wD2Vw4uw9bC4pfKNW/yOaA01SpVSmYKUOiuAyhhezqVYfiU6g1aVaARRUi1wFLahBIpoV6X/WcN+GT5pRRQv0t+sYX8MnzShIS4fd/MU2YU7D7v5iukFAVXqCaANowvax1va/LTarhWk6ugMybBA7ErtYrbsgHULcEC9t99agGAItYgG+p7vFRzbbU351smOmtHQGIkDj1hrrqCT2QTbM1gSbfZFhUQZb7sTyFmFwRy0sot3a99bvV71yx3oAflxwVtctgPtEAL4BSbnlqe+sHi5SUh1aNJCSpOdCsqKf7TUag7Nrl2sRpRziMAjkFlBIFh5b1G/DksQBbQjdtPyIqs4RmumS2JTo88MsygnKbbgr9LGe4KYySvPWy+IpsHFktYg8rspV9fB+sGug37qLsRwF7Er1JclTfI2pGhuSx+z/r31n4jovNL2pBETawOgNvFlF+Xf+Vebk8Lxy/1dfn53NFlZSHEY8uYsE29cqGF9r9q1/fT0cXsHVm52Otjb2dL3FMbotiUGnatewJjsBysWsfzamHopiW1tHmPNxl+Kl/lXDLwnIuPz+DTzkJxKbKga47DJIORvGwfILb3At76KlxcTGyyRnY6ML2IBGnlY++g1+jmNQFsuHUX1LOqi19dcgtz1p+B4EpVQ+Iw4cM1lGLdsq5rxqFRlGg0sB3V6Hh+GeFOEltyZ5JKW6C6UgbMOfjqOWl9dqpY7FQhG65hkYWIe6gqdDmzW5eAqvH0KQm7iJu49XmNuV2e960+HdHIotRHEGvoyxKpt5663vrpXpGRhYGFZZmdA/VBhIlwR1kjL1eZcwF0VAqry7RNzoa1MLgb3cKtt1sACSDyO97/AGj7q20isABsPH86cU76ApxQHYdkACxBF/EKDe3iTrroasxw9+v/ADn7R86lUU61AcKcDXKtKFoBQRTxSAU8LQCqKkApFFPoBKUV1KBQgUChbpd9Zw34ZPmlFqihPpf9Zw34ZPmlCQkw27+Yp7CmYbd/MVI1ARsKaakppWhAyutT8tLahJHauAqS1MzA3tyuPeKAS1MK1IaQ0AM9KukJwzRxRpmllDMpe4RVU2JNtWOvqi1+8UJS4vEOSZMTMxPJG6pR4KsdrDzufGtz+kyAWws1tUlZP5XjZtf5o1/Oh9TpXo6PFCUbatnjeI58sJpRdL2FWaYeriMQD39YzfB7ipv+8MVEOpJWR2BZJnAuiiwYMigCRrsLHTne9tYazOKD6SE9+db+YDf/AArfLgx9N0cuDV5lKnJ+vO5KidexknLTMD2WlIYi25C+qnkANqsHCptkT/Cv+1VOFgAtbmFNtPHc7n328hWjWuKKUdkYZpSc92T9GeIHDYqGJSRBMWQppkRspKul/U1ABAIBzXtcV6PoRca6ctdPOvJOJ6dW+3VyIx8gQT8q9X4LJmw8R2+jUf4RlPyrzNXBRybHt+H5XPFu90PyHupBGatV1cp3lTLtS3tVggUhioBgNcK4QnlTilAOC08UxKkWgHClpppQaEC09BTBUiUA+hLpf9Zw34ZPmlFtCXS/6zhvwyfNKEhJht38xUjUzDes/mKlK0BHXWp2Wuy0IGGupxWky0AlNNOIpMtANJpjGn2qNxQkDenk+bCs1wVXEQZbaWGYKwvf8eulr2oQi4goHbNu7T1vw8z8+fMURdOMJi2SSKONWLypKoTrJGZVNrkCMBCLCwLW03oYwXQPHyavDlDDUyvHfyIzNp4ZTXXp83lo8/Wad5ZLYibj6XsqM3mUX/2swb4VVx3F0fq90ZHDENb1SrrdSpIbU20v5UV4X+jeewzPGPAPK1vcqqPdtU6f0ayq6us8IIBUgxOVNyCp1e9wR8a1eqvZv6HPHQtbqP1AkcYa5WNVUjQlspOh2IJABHdcnfsiopOIy/xSCfID3ZkUfE16vwj+jzBwIFKGVhuzm9ze5OX1Rr4UQ4ThcUf9XEifhUD5Vj/lM6FoY+tftZ4B/wBVlAIkYsp5MI2OmuhjOnvH517b0LxSyYHDMjKw6tASm2YL2gQRcG+pB11rcEQ7h+VKI/C3lWWTI58nThwLHdeogpKflritZG4w11Py12WgG0tLlp2SgG5fCutUmWkyUIGWpQKfkpQtANFSLSBacKEi0JdL/rOG/DJ80otoS6XD/wAnDfhk+aUBp8aiJBszL+EkfKg+bBvf6xP+pJ+6urqAZ6E/3if9ST91d6E/3if9ST91dXUAnoT/AHif9ST91d6E/wB4n/Uk/dS11AJ6E/3if9ST91d6C/3if9ST91LXUAnoL/x5/wBST91d6C/8ef8AUk/dXV1Ad6C/8ef9ST91d6C/8ef9ST91dXUB3oL/AMef9ST91d6C/wDHn/Uk/dXV1Ad6C/8AHn/Uk/dXegv94n/Uk/dXV1Ad6C/3if8AUk/dXegv94n/AFJP3UtdQCegv94n/Uk/dXegv94n/Uk/dS11AJ6C/wB4n/Uk/dXegv8AeJ/1JP3UtdQCegv94n/Uk/dXehP94n/Uk/dS11AJ6E/3if8AUk/dS+hP94n/AFJP3V1dQHehP94n/Uk/dXehP94n/Uk/dXV1Ad6E/wB4n/Uk/dXehP8AeJ/1JP3V1dQHehP94n/Uk/dWrwjAdoFndyNs7FreVzXV1Af/2Q=="/>
          <p:cNvSpPr>
            <a:spLocks noChangeAspect="1" noChangeArrowheads="1"/>
          </p:cNvSpPr>
          <p:nvPr/>
        </p:nvSpPr>
        <p:spPr bwMode="auto">
          <a:xfrm>
            <a:off x="155575" y="-1257300"/>
            <a:ext cx="3419475" cy="2628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pic>
        <p:nvPicPr>
          <p:cNvPr id="23558" name="Picture 6" descr="http://os-jakovlje.skole.hr/upload/os-jakovlje/images/static3/1604/Image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645024"/>
            <a:ext cx="5796136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560" name="Picture 8" descr="http://www.ss-tehnicka-vt.skole.hr/upload/ss-tehnicka-vt/images/newsimg/425/Image/depositphotos_9737522-Business-Attention-exclamation-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6672"/>
            <a:ext cx="2267744" cy="2847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285729"/>
            <a:ext cx="8964488" cy="199114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 PRIJE NEGO NAČINIMO IZBOR BITNO JE PROCIJENITI ŠTO ŽELIMO NAKON SREDNJE ŠKOLE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11560" y="1772816"/>
          <a:ext cx="59046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84176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KOJE GREŠKE NAJČEŠĆE ČINIMO PRI IZBORU ZANIMANJA</a:t>
            </a:r>
            <a:endParaRPr lang="hr-H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700808"/>
            <a:ext cx="8568952" cy="4752528"/>
          </a:xfrm>
        </p:spPr>
        <p:txBody>
          <a:bodyPr>
            <a:normAutofit/>
          </a:bodyPr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-POVRŠNO PROCJENJUJEMO SEBE I SVOJE MOGUĆNOSTI</a:t>
            </a:r>
          </a:p>
          <a:p>
            <a:pPr>
              <a:buNone/>
            </a:pPr>
            <a:r>
              <a:rPr lang="hr-HR" dirty="0" smtClean="0"/>
              <a:t>-NE PRAVIMO RAZLIKE IZMEĐU INTERESA I SPOSOBNOSTI ZA ODREĐENO ZANIMANJE</a:t>
            </a:r>
          </a:p>
          <a:p>
            <a:pPr>
              <a:buNone/>
            </a:pPr>
            <a:r>
              <a:rPr lang="hr-HR" dirty="0" smtClean="0"/>
              <a:t>-DOPUŠTAMO DA DRUGI ODLUČUJU UMJESTO NAS</a:t>
            </a:r>
          </a:p>
          <a:p>
            <a:pPr>
              <a:buNone/>
            </a:pPr>
            <a:r>
              <a:rPr lang="hr-HR" dirty="0" smtClean="0"/>
              <a:t>-NEZAINTERESIRANI SMO ( odluku donosimo u zadnji trenutak, prepuštamo sve slučaju)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8215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PRI IZBORU ZANIMANJA TREBA VODITI RAČUNA O SPOSOBNOSTIMA I INTERESIMA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0" y="1988840"/>
            <a:ext cx="8964488" cy="4608512"/>
          </a:xfrm>
        </p:spPr>
        <p:txBody>
          <a:bodyPr>
            <a:normAutofit/>
          </a:bodyPr>
          <a:lstStyle/>
          <a:p>
            <a:pPr>
              <a:buNone/>
            </a:pPr>
            <a:endParaRPr lang="hr-HR" dirty="0" smtClean="0"/>
          </a:p>
        </p:txBody>
      </p:sp>
      <p:sp>
        <p:nvSpPr>
          <p:cNvPr id="7" name="Cloud 6"/>
          <p:cNvSpPr/>
          <p:nvPr/>
        </p:nvSpPr>
        <p:spPr>
          <a:xfrm>
            <a:off x="5508104" y="5174432"/>
            <a:ext cx="3312368" cy="16835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sz="2800" b="1" dirty="0" smtClean="0"/>
              <a:t>USPJEH U ŠKOLI</a:t>
            </a:r>
          </a:p>
        </p:txBody>
      </p:sp>
      <p:sp>
        <p:nvSpPr>
          <p:cNvPr id="8" name="Cloud 7"/>
          <p:cNvSpPr/>
          <p:nvPr/>
        </p:nvSpPr>
        <p:spPr>
          <a:xfrm>
            <a:off x="2411760" y="4437112"/>
            <a:ext cx="3312368" cy="22048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b="1" dirty="0" smtClean="0"/>
              <a:t>USPJEH U POJEDINIM PREDMETIMA</a:t>
            </a:r>
          </a:p>
        </p:txBody>
      </p:sp>
      <p:sp>
        <p:nvSpPr>
          <p:cNvPr id="9" name="Cloud 8"/>
          <p:cNvSpPr/>
          <p:nvPr/>
        </p:nvSpPr>
        <p:spPr>
          <a:xfrm>
            <a:off x="0" y="3645024"/>
            <a:ext cx="3059832" cy="20162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b="1" dirty="0" smtClean="0"/>
              <a:t>USPJEH U SPORTSKIM I DRUGIM AKTIVNOSTIMA</a:t>
            </a:r>
            <a:endParaRPr lang="hr-HR" b="1" dirty="0"/>
          </a:p>
        </p:txBody>
      </p:sp>
      <p:sp>
        <p:nvSpPr>
          <p:cNvPr id="10" name="Cloud 9"/>
          <p:cNvSpPr/>
          <p:nvPr/>
        </p:nvSpPr>
        <p:spPr>
          <a:xfrm>
            <a:off x="4860032" y="3501008"/>
            <a:ext cx="3672408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b="1" dirty="0" smtClean="0"/>
              <a:t>SUDJELOVANJE U RAZLIČITIM NATJECANJIMA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916832"/>
            <a:ext cx="9144000" cy="17281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 smtClean="0"/>
              <a:t>PRILIKOM SAMOPROCJENE VLASTITIH SPOSOBNOSTI POTREBNO JE OSVRNUTI SE NA ISTICANJE U ODREĐENIM OBLASTIMA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8640"/>
            <a:ext cx="6732240" cy="2016224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PITANJA KOJA MOGU POMOĆI PRI SAMOPROCJENI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2564904"/>
            <a:ext cx="8820472" cy="429309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- KOJE</a:t>
            </a:r>
            <a:r>
              <a:rPr lang="hr-HR" sz="2400" dirty="0" smtClean="0"/>
              <a:t> SU TO SPOSOBNOSTI PO KOJIMA SE RAZLIKUJEM OD DRUGIH?</a:t>
            </a:r>
          </a:p>
          <a:p>
            <a:pPr>
              <a:lnSpc>
                <a:spcPct val="150000"/>
              </a:lnSpc>
              <a:buNone/>
            </a:pPr>
            <a:r>
              <a:rPr lang="hr-HR" sz="2400" dirty="0" smtClean="0"/>
              <a:t>- U ČEMU SAM DOBAR?</a:t>
            </a:r>
          </a:p>
          <a:p>
            <a:pPr>
              <a:lnSpc>
                <a:spcPct val="150000"/>
              </a:lnSpc>
              <a:buNone/>
            </a:pPr>
            <a:r>
              <a:rPr lang="hr-HR" sz="2400" dirty="0" smtClean="0"/>
              <a:t>- KOJE SPOSOBNOSTI SU MI SLABIJE RAZVIJENE?</a:t>
            </a:r>
          </a:p>
          <a:p>
            <a:pPr>
              <a:lnSpc>
                <a:spcPct val="150000"/>
              </a:lnSpc>
              <a:buNone/>
            </a:pPr>
            <a:r>
              <a:rPr lang="hr-HR" sz="2400" dirty="0" smtClean="0"/>
              <a:t> - ŠTO KAŽU RODITELJI,PROFESORI,PRIJATELJI O MOJIM SPOSOBNOSTIMA?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9458" name="Picture 2" descr="http://www.os-cvjetno-naselje-zg.skole.hr/wp-content/uploads/2012/10/ucenik_s_upitnikom_iznad_gl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555776" cy="2708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7924800" cy="198884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PRI INFORMIRANJU POTREBNO JE POTRAŽITI ODGOVOR NA SLIJEDEĆA PITANJA: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2348880"/>
            <a:ext cx="8712968" cy="4176464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0" y="2060848"/>
            <a:ext cx="9144000" cy="47971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KOJI SU ZAHTJEVI ZANIMANJA?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U KAKVIM SE UVIJETIMA RADI?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NA KOJI NAČIN SE RADI?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KOJIM SREDSTVIMA SE RADI?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KAKVE SU PERSPEKTIVE ZANIMANJA KOJE VAS ZANIMA?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MOGUĆNOST ZAPOŠLJAVANJA?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118720" cy="2520280"/>
          </a:xfrm>
        </p:spPr>
        <p:txBody>
          <a:bodyPr/>
          <a:lstStyle/>
          <a:p>
            <a:r>
              <a:rPr lang="hr-HR" b="1" dirty="0" smtClean="0"/>
              <a:t>ZAHTJEVI STRUKE</a:t>
            </a:r>
            <a:endParaRPr lang="bs-Latn-B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332656"/>
            <a:ext cx="6876256" cy="72008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Ugostiteljsko turistička struka</a:t>
            </a:r>
            <a:br>
              <a:rPr lang="hr-HR" b="1" dirty="0" smtClean="0"/>
            </a:br>
            <a:endParaRPr lang="hr-HR" b="1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124744"/>
            <a:ext cx="5148064" cy="5157192"/>
          </a:xfrm>
        </p:spPr>
        <p:txBody>
          <a:bodyPr>
            <a:normAutofit fontScale="25000" lnSpcReduction="20000"/>
          </a:bodyPr>
          <a:lstStyle/>
          <a:p>
            <a:r>
              <a:rPr lang="hr-HR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Značajni predmeti: </a:t>
            </a:r>
            <a:r>
              <a:rPr lang="hr-HR" sz="9600" dirty="0" smtClean="0">
                <a:latin typeface="Times New Roman" pitchFamily="18" charset="0"/>
                <a:cs typeface="Times New Roman" pitchFamily="18" charset="0"/>
              </a:rPr>
              <a:t>zemljopis, hrvatski jezik,strani jezik</a:t>
            </a:r>
          </a:p>
          <a:p>
            <a:endParaRPr lang="hr-HR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Sklonosti i </a:t>
            </a:r>
            <a:r>
              <a:rPr lang="hr-HR" sz="9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interesovanja</a:t>
            </a:r>
            <a:r>
              <a:rPr lang="hr-HR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hr-HR" sz="9600" dirty="0" smtClean="0">
                <a:latin typeface="Times New Roman" pitchFamily="18" charset="0"/>
                <a:cs typeface="Times New Roman" pitchFamily="18" charset="0"/>
              </a:rPr>
              <a:t>-Razvijen interes za komunikaciju s ljudima</a:t>
            </a:r>
          </a:p>
          <a:p>
            <a:pPr>
              <a:buNone/>
            </a:pPr>
            <a:r>
              <a:rPr lang="hr-HR" sz="9600" dirty="0" smtClean="0">
                <a:latin typeface="Times New Roman" pitchFamily="18" charset="0"/>
                <a:cs typeface="Times New Roman" pitchFamily="18" charset="0"/>
              </a:rPr>
              <a:t>-Lakoća verbalnog izražavanja</a:t>
            </a:r>
          </a:p>
          <a:p>
            <a:pPr>
              <a:buNone/>
            </a:pPr>
            <a:r>
              <a:rPr lang="hr-HR" sz="9600" dirty="0" smtClean="0">
                <a:latin typeface="Times New Roman" pitchFamily="18" charset="0"/>
                <a:cs typeface="Times New Roman" pitchFamily="18" charset="0"/>
              </a:rPr>
              <a:t>-Spretnost ruku, šake i prstiju</a:t>
            </a:r>
          </a:p>
          <a:p>
            <a:pPr>
              <a:buNone/>
            </a:pPr>
            <a:r>
              <a:rPr lang="hr-HR" sz="9600" dirty="0" smtClean="0">
                <a:latin typeface="Times New Roman" pitchFamily="18" charset="0"/>
                <a:cs typeface="Times New Roman" pitchFamily="18" charset="0"/>
              </a:rPr>
              <a:t>-Razvijena sposobnost neposrednog pamćenja</a:t>
            </a:r>
          </a:p>
          <a:p>
            <a:pPr>
              <a:buNone/>
            </a:pPr>
            <a:r>
              <a:rPr lang="hr-HR" sz="9600" dirty="0" smtClean="0">
                <a:latin typeface="Times New Roman" pitchFamily="18" charset="0"/>
                <a:cs typeface="Times New Roman" pitchFamily="18" charset="0"/>
              </a:rPr>
              <a:t>-Brzina i točnost u radu</a:t>
            </a:r>
          </a:p>
          <a:p>
            <a:pPr>
              <a:buNone/>
            </a:pPr>
            <a:r>
              <a:rPr lang="hr-HR" sz="9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r-HR" sz="11200" dirty="0" smtClean="0">
                <a:latin typeface="Times New Roman" pitchFamily="18" charset="0"/>
                <a:cs typeface="Times New Roman" pitchFamily="18" charset="0"/>
              </a:rPr>
              <a:t>Razvijene kulturne i higijenske navike</a:t>
            </a:r>
          </a:p>
          <a:p>
            <a:pPr>
              <a:buNone/>
            </a:pPr>
            <a:r>
              <a:rPr lang="hr-HR" sz="9600" dirty="0" smtClean="0">
                <a:latin typeface="Times New Roman" pitchFamily="18" charset="0"/>
                <a:cs typeface="Times New Roman" pitchFamily="18" charset="0"/>
              </a:rPr>
              <a:t>-U ugostiteljsko turističku struku ne bi se smjeli upisivati učenici skloni konfliktima, infekcijama</a:t>
            </a:r>
          </a:p>
          <a:p>
            <a:endParaRPr lang="hr-HR" dirty="0"/>
          </a:p>
        </p:txBody>
      </p:sp>
      <p:pic>
        <p:nvPicPr>
          <p:cNvPr id="17410" name="Picture 2" descr="http://blog.ibs-b.hu/wp-content/uploads/2011/10/Reception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013176"/>
            <a:ext cx="3923928" cy="1844824"/>
          </a:xfrm>
          <a:prstGeom prst="rect">
            <a:avLst/>
          </a:prstGeom>
          <a:noFill/>
        </p:spPr>
      </p:pic>
      <p:pic>
        <p:nvPicPr>
          <p:cNvPr id="17412" name="Picture 4" descr="http://www.srednja.hr/Photos/Razno/ljetni_pos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75" y="404664"/>
            <a:ext cx="2524125" cy="2232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4" name="Picture 6" descr="http://www.atheneszki.hu/downloads/idegenveze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708920"/>
            <a:ext cx="3132497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425</TotalTime>
  <Words>559</Words>
  <Application>Microsoft Office PowerPoint</Application>
  <PresentationFormat>Prikaz na zaslonu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Technic</vt:lpstr>
      <vt:lpstr>ZNAČAJ IZBORA ZANIMANJA</vt:lpstr>
      <vt:lpstr>Slajd 2</vt:lpstr>
      <vt:lpstr>Slajd 3</vt:lpstr>
      <vt:lpstr>KOJE GREŠKE NAJČEŠĆE ČINIMO PRI IZBORU ZANIMANJA</vt:lpstr>
      <vt:lpstr>PRI IZBORU ZANIMANJA TREBA VODITI RAČUNA O SPOSOBNOSTIMA I INTERESIMA</vt:lpstr>
      <vt:lpstr>PITANJA KOJA MOGU POMOĆI PRI SAMOPROCJENI</vt:lpstr>
      <vt:lpstr>PRI INFORMIRANJU POTREBNO JE POTRAŽITI ODGOVOR NA SLIJEDEĆA PITANJA:</vt:lpstr>
      <vt:lpstr>ZAHTJEVI STRUKE</vt:lpstr>
      <vt:lpstr>Ugostiteljsko turistička struka </vt:lpstr>
      <vt:lpstr>MEDICINSKA STRUKA</vt:lpstr>
      <vt:lpstr>ELEKTROTEHNIČKA STRUKA</vt:lpstr>
      <vt:lpstr>EKONOMSKO-KOMERCIJALNA I TRGOVINSKA STRUKA</vt:lpstr>
      <vt:lpstr>GRAĐEVINSKA STRUKA</vt:lpstr>
      <vt:lpstr>http://mrav.ffzg.hr/zanimanja/upitnik/upitnik_m.htm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ZNAČAJ IZBORA ZANIMANJA</dc:title>
  <dc:creator>Pc</dc:creator>
  <cp:lastModifiedBy>Pero</cp:lastModifiedBy>
  <cp:revision>46</cp:revision>
  <dcterms:created xsi:type="dcterms:W3CDTF">2015-02-23T08:15:55Z</dcterms:created>
  <dcterms:modified xsi:type="dcterms:W3CDTF">2015-04-24T08:25:16Z</dcterms:modified>
</cp:coreProperties>
</file>